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4"/>
    <p:sldMasterId id="2147483706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7" r:id="rId7"/>
    <p:sldId id="281" r:id="rId8"/>
    <p:sldId id="268" r:id="rId9"/>
    <p:sldId id="276" r:id="rId10"/>
    <p:sldId id="270" r:id="rId11"/>
    <p:sldId id="271" r:id="rId12"/>
    <p:sldId id="272" r:id="rId13"/>
    <p:sldId id="273" r:id="rId14"/>
    <p:sldId id="274" r:id="rId15"/>
    <p:sldId id="277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28">
          <p15:clr>
            <a:srgbClr val="A4A3A4"/>
          </p15:clr>
        </p15:guide>
        <p15:guide id="2" pos="28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F06224"/>
    <a:srgbClr val="F7972F"/>
    <a:srgbClr val="FFFFFF"/>
    <a:srgbClr val="E54502"/>
    <a:srgbClr val="E55302"/>
    <a:srgbClr val="FFE710"/>
    <a:srgbClr val="FFC91F"/>
    <a:srgbClr val="3F4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3" autoAdjust="0"/>
    <p:restoredTop sz="84434" autoAdjust="0"/>
  </p:normalViewPr>
  <p:slideViewPr>
    <p:cSldViewPr snapToGrid="0" snapToObjects="1">
      <p:cViewPr varScale="1">
        <p:scale>
          <a:sx n="96" d="100"/>
          <a:sy n="96" d="100"/>
        </p:scale>
        <p:origin x="1980" y="96"/>
      </p:cViewPr>
      <p:guideLst>
        <p:guide orient="horz" pos="3428"/>
        <p:guide pos="289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-328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5.xml"/><Relationship Id="rId2" Type="http://schemas.openxmlformats.org/officeDocument/2006/relationships/slide" Target="slides/slide18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otham Boo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54FAD-47EC-AF42-B8F1-80A94163F3A8}" type="datetimeFigureOut">
              <a:rPr lang="en-US" smtClean="0">
                <a:latin typeface="Gotham Book"/>
              </a:rPr>
              <a:t>2/15/2017</a:t>
            </a:fld>
            <a:endParaRPr lang="en-US" dirty="0">
              <a:latin typeface="Gotham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otham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3FF7D-8E3B-BE49-AE71-51708622052E}" type="slidenum">
              <a:rPr lang="en-US" smtClean="0">
                <a:latin typeface="Gotham Book"/>
              </a:rPr>
              <a:t>‹#›</a:t>
            </a:fld>
            <a:endParaRPr lang="en-US" dirty="0">
              <a:latin typeface="Gotham Book"/>
            </a:endParaRPr>
          </a:p>
        </p:txBody>
      </p:sp>
    </p:spTree>
    <p:extLst>
      <p:ext uri="{BB962C8B-B14F-4D97-AF65-F5344CB8AC3E}">
        <p14:creationId xmlns:p14="http://schemas.microsoft.com/office/powerpoint/2010/main" val="2661318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otham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otham Book"/>
              </a:defRPr>
            </a:lvl1pPr>
          </a:lstStyle>
          <a:p>
            <a:fld id="{31706F16-1DEF-C741-9E1A-06D4331FD96D}" type="datetimeFigureOut">
              <a:rPr lang="en-US" smtClean="0"/>
              <a:pPr/>
              <a:t>2/15/2017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otham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otham Book"/>
              </a:defRPr>
            </a:lvl1pPr>
          </a:lstStyle>
          <a:p>
            <a:fld id="{E651DCC9-1727-9A45-A9A4-3A3A2FDAE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11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Gotham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Who is </a:t>
            </a:r>
            <a:r>
              <a:rPr lang="en-US" i="1" dirty="0" err="1"/>
              <a:t>CareerSource</a:t>
            </a:r>
            <a:r>
              <a:rPr lang="en-US" i="1" dirty="0"/>
              <a:t> Florida?</a:t>
            </a:r>
            <a:endParaRPr lang="en-US" dirty="0"/>
          </a:p>
          <a:p>
            <a:pPr lvl="0"/>
            <a:r>
              <a:rPr lang="en-US" dirty="0"/>
              <a:t>In</a:t>
            </a:r>
            <a:r>
              <a:rPr lang="en-US" baseline="0" dirty="0"/>
              <a:t> the context of statewide workforce development, </a:t>
            </a:r>
            <a:r>
              <a:rPr lang="en-US" baseline="0" dirty="0" err="1"/>
              <a:t>CareerSource</a:t>
            </a:r>
            <a:r>
              <a:rPr lang="en-US" baseline="0" dirty="0"/>
              <a:t> Florida is the network of workforce professionals and volunteer board leaders who d</a:t>
            </a:r>
            <a:r>
              <a:rPr lang="en-US" dirty="0"/>
              <a:t>esign, invest and implement strategies to address critical, statewide workforce needs.</a:t>
            </a:r>
          </a:p>
          <a:p>
            <a:pPr lvl="0"/>
            <a:r>
              <a:rPr lang="en-US" dirty="0"/>
              <a:t>Work directly with Florida employers to help them find, develop and keep talented employees</a:t>
            </a:r>
          </a:p>
          <a:p>
            <a:r>
              <a:rPr lang="en-US" i="1" dirty="0" err="1"/>
              <a:t>FloridaFlex</a:t>
            </a:r>
            <a:r>
              <a:rPr lang="en-US" i="1" dirty="0"/>
              <a:t> value proposition:</a:t>
            </a:r>
            <a:endParaRPr lang="en-US" dirty="0"/>
          </a:p>
          <a:p>
            <a:pPr lvl="0"/>
            <a:r>
              <a:rPr lang="en-US" dirty="0"/>
              <a:t>For decades, </a:t>
            </a:r>
            <a:r>
              <a:rPr lang="en-US" dirty="0" err="1"/>
              <a:t>FloridaFlex</a:t>
            </a:r>
            <a:r>
              <a:rPr lang="en-US" dirty="0"/>
              <a:t> programs have provided businesses with professional services, grant funding and physical resources worth many millions of dollars in total value.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61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have 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7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Anyone have 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77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u="none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(AFTER SLIDE 9, BEFORE WE TRANSITION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INTO THE PROGRAM’S STATS/METRICS SLIDES) </a:t>
            </a:r>
            <a:endParaRPr lang="en-US" sz="1200" b="0" u="none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u="none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Small business in Florida is a very big deal – you’re an economic powerhouse for our economy.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You and your fellow small business owners represent </a:t>
            </a:r>
            <a:r>
              <a:rPr lang="en-US" sz="1200" i="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98.9 percent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of all Florida employers and </a:t>
            </a:r>
            <a:r>
              <a:rPr lang="en-US" sz="1200" i="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employ 42.9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% of the private-sector labor force.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is dedicated to supporting your specific needs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73794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</a:p>
          <a:p>
            <a:pPr marL="171450" indent="-171450">
              <a:buFont typeface="Arial"/>
              <a:buChar char="•"/>
            </a:pPr>
            <a:endParaRPr lang="en-US" sz="1200" i="1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Small businesses enjoy extra financial benefits when they use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CareerSource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Florida network business services.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For example, our Incumbent Worker Training program allows for a 75% reimbursement rate for companies that have 50 or fewer employees vs. a 50% rate for larger businesses.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Business services available through local workforce development boards may allow greater training cost reimbursement rates for smaller companies, sometimes as high as 90%.</a:t>
            </a:r>
          </a:p>
          <a:p>
            <a:endParaRPr lang="en-US" dirty="0"/>
          </a:p>
          <a:p>
            <a:endParaRPr lang="en-US" dirty="0"/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Chances are, you run pretty lean - every team member probably wears a number of different hats.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Many small businesses don’t have dedicated HR support staff for time-intensive candidate searches, screening, assessments and training.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That’s where the Career Source Florida team comes in: we have </a:t>
            </a:r>
            <a:r>
              <a:rPr lang="en-US" sz="1200" i="0" kern="120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experienced recruiting,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hiring and training professionals that can offer you hands-on support.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So your team can stay focused on satisfying your customers and growing your core business!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7150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(REPLACE SLIDE 1 COVER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SLIDE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MASTER PRESO WITH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THIS SLIDE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)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You already know there are quite a few advantages to doing business in Florida, from tax savings… to our amazing climate and quality of life….to the region’s strong economic growth the past few years.  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But did you know we have a nationally recognized business toolkit that gives Florida businesses a real competitive advantage? It’s called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, powered by the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CareerSource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Florida network.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4468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(INSERT THIS SLIDE BEFORE VIDEO SLIDE 3 IN MASTER PRESO)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is a great example of our state’s business-friendly commitment: we are here to support valued Florida businesses like yours. 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Our top priorities are exceptional customer service and responsiveness. We focus on crafting a total talent solution that meets your needs while you focus on your business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fact, we’re nationally recognized as a model for other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8652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(INSERT THIS SLIDE BEFORE SLIDE 12 “We Welcome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Your Questions”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MASTER PRESO)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We’re excited to share more about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and show you just how business-friendly we can be.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 value our Florida businesses and look forward to supporting your continued growth!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3399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u="none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(AFTER SLIDE 9, BEFORE WE TRANSITION</a:t>
            </a:r>
            <a:r>
              <a:rPr lang="en-US" sz="1200" b="0" u="none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INTO THE PROGRAM’S STATS/METRICS SLIDES) </a:t>
            </a:r>
            <a:endParaRPr lang="en-US" sz="1200" b="0" u="none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As an influential leader in your industry, &lt;company name’s&gt; success also elevates the economic health and growth of our state as a whole. </a:t>
            </a:r>
          </a:p>
          <a:p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is dedicated to supporting your specific needs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4855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</a:p>
          <a:p>
            <a:pPr marL="171450" indent="-171450">
              <a:buFont typeface="Arial"/>
              <a:buChar char="•"/>
            </a:pPr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Larger companies enjoy considerable benefits when they use the CareerSource Florida network’s business services.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Available 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grants can offset training costs for new and existing employees. Our flexible grants provide reimbursement for training and related expenses, saving your company thousands of dollars.</a:t>
            </a:r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 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 have experienced recruiting, hiring and training professionals ready to support your busy in-house HR team.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Let our professionals provide the extra staff time needed to recruit, hire or train so your employees can focus on other critical HR priorities. 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We’re dedicated to doing whatever it takes to help global leaders like &lt;COMPANY NAME&gt; continue to grow and expand.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9791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(REPLACE SLIDE 1 COVER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SLIDE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MASTER PRESO WITH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THIS SLIDE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)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You already know there are quite a few advantages to doing business in Florida, from tax savings… to our amazing climate and quality of life….to the region’s strong economic growth the past few years.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But did you know we have a nationally recognized business toolkit that gives incoming Florida businesses a big competitive advantage? It’s called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, powered by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CareerSource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Florida network.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883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 call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the total talent solution because it covers every aspect of a company’s talent development: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From locating candidates with hard-to-find skills…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To pitching in with support and services when companies need help hiring …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To granting matching funds for existing and new employee training, so companies can become more competitive in their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55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(INSERT THIS SLIDE BEFORE VIDEO SLIDE 3 IN MASTER PRESO)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i="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is a great example of our state’s business-friendly commitment: we are here to welcome and support new companies to our area.</a:t>
            </a: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Our top priorities are exceptional customer service and responsiveness. We focus on crafting a total talent solution that meets your needs while you focus on your business</a:t>
            </a:r>
          </a:p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fact, we’re nationally recognized as a model for other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16988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(INSERT THIS SLIDE BEFORE SLIDE 12 “We Welcome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Your Questions”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 MASTER PRESO)</a:t>
            </a:r>
          </a:p>
          <a:p>
            <a:pPr lvl="0"/>
            <a:endParaRPr lang="en-US" sz="1200" i="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We’re very excited to welcome you to Florida and to show you just how business-friendly we can be here!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1DCC9-1727-9A45-A9A4-3A3A2FDAEDC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524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connects you to multiple solutions. You can apply for just one of our programs – or take advantage of all available services for a completely integrated talent support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solution. 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dirty="0"/>
              <a:t>(Use this slide when presenting to a specific business.)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76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Our network of workforce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professionals can assist or oversee your recruiting needs: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We’ve built a successful track record finding top applicants to match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specific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business needs, from entry level to experienced workers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Your screening tools or ours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 offer statewide network access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lus strong local partnerships in every market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Knowledge of the labor market (wage trends, talent production sources, etc.)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Saving you the time and cost of finding top talent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4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Slide: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can help with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HIRING process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Experienced HR professionals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Interviewing space and other physical resources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Customized solutions (hiring fairs, etc.)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 </a:t>
            </a: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When a company relocates to Florida or an existing company here needs new employees, we can supply our professional time, physical resources like interviewing space or customized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solutions such as hiring fairs to ensure you have access to top talent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We help companies bring the right people on board faster and more efficiently: whether that means a few employees or a few thousand.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76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programs can provide grant funding for businesses creating new, full-time, high-quality jobs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 well as grant funding for continuing education and training of current employees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These grants cover a matching portion of training expenses and,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some cases, related equipment and partial wage reimbursement too.  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4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 offers several big benefits that set Florida apart from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other states.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Flexibility is the #1 advantage – it’s built right into our name!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Our services flex to each company’s specific needs.</a:t>
            </a:r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Each business stays in full control of how they recruit, hire and train. We are here to provide the hours, funding and resources they need to succeed.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That in turn, makes our service far more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relevant: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businesses get the resources they need based upon their own goals and growth plans.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Finally, we’re very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responsive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and business friendly. It’s fast and easy to apply for FloridaFlex.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3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From recruiting specialized talent…to hiring employees…to training existing teams…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FloridaFlex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is strengthening the future of Florida in significant ways: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Helping Florida businesses become more competitive globally.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Supporting small business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needs.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Helping state and local economic development teams win more business relocations, which grows and diversifies our economy and job market in healthy ways.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(These slides will be updatable so we can keep the numbers current)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(continued next slide)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0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SPEAKER NOTES: (continued</a:t>
            </a:r>
            <a:r>
              <a:rPr lang="en-US" sz="1200" b="1" u="sng" kern="1200" baseline="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from last slide)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Helping Floridians find rewarding job opportunities, improve skills, and increase their earnings potential.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 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(Final line spoken here to close presentation should be geared to audience and bring it back to their personal agenda) 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 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If talking to business –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“We look forward to helping your company too”: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If talking to a diff audience −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Gotham Book"/>
                <a:ea typeface="+mn-ea"/>
                <a:cs typeface="+mn-cs"/>
              </a:rPr>
              <a:t> “We look forward to &lt;state how we’ll support them or how they benefit from FF&gt; </a:t>
            </a:r>
            <a:endParaRPr lang="en-US" sz="1800" kern="1200" dirty="0">
              <a:solidFill>
                <a:schemeClr val="tx1"/>
              </a:solidFill>
              <a:effectLst/>
              <a:latin typeface="Gotham Book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1DCC9-1727-9A45-A9A4-3A3A2FDAED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6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55834" b="48395"/>
          <a:stretch/>
        </p:blipFill>
        <p:spPr>
          <a:xfrm>
            <a:off x="5105400" y="12700"/>
            <a:ext cx="4038600" cy="3539066"/>
          </a:xfrm>
          <a:prstGeom prst="rect">
            <a:avLst/>
          </a:prstGeom>
        </p:spPr>
      </p:pic>
      <p:pic>
        <p:nvPicPr>
          <p:cNvPr id="10" name="Picture 9" descr="Section Divider_03_Fore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066"/>
            <a:ext cx="9144000" cy="1036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5834" t="66724"/>
          <a:stretch/>
        </p:blipFill>
        <p:spPr>
          <a:xfrm>
            <a:off x="5105400" y="4563222"/>
            <a:ext cx="4038600" cy="2282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01800" y="3539066"/>
            <a:ext cx="6527800" cy="1024156"/>
          </a:xfrm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02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2501900"/>
            <a:ext cx="3627973" cy="20828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718192"/>
            <a:ext cx="4008973" cy="984107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Date</a:t>
            </a:r>
          </a:p>
        </p:txBody>
      </p:sp>
      <p:pic>
        <p:nvPicPr>
          <p:cNvPr id="9" name="Picture 8" descr="Career sourc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1" y="6161986"/>
            <a:ext cx="1490132" cy="6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159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743200"/>
            <a:ext cx="33782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7E7E7E"/>
                </a:solidFill>
              </a:defRPr>
            </a:lvl1pPr>
            <a:lvl2pPr>
              <a:defRPr sz="1600">
                <a:solidFill>
                  <a:srgbClr val="7E7E7E"/>
                </a:solidFill>
              </a:defRPr>
            </a:lvl2pPr>
            <a:lvl3pPr>
              <a:defRPr sz="1600">
                <a:solidFill>
                  <a:srgbClr val="7E7E7E"/>
                </a:solidFill>
              </a:defRPr>
            </a:lvl3pPr>
            <a:lvl4pPr>
              <a:defRPr sz="1600">
                <a:solidFill>
                  <a:srgbClr val="7E7E7E"/>
                </a:solidFill>
              </a:defRPr>
            </a:lvl4pPr>
            <a:lvl5pPr>
              <a:defRPr sz="1600">
                <a:solidFill>
                  <a:srgbClr val="7E7E7E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2743201"/>
            <a:ext cx="3378200" cy="292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231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400" y="1371600"/>
            <a:ext cx="3378200" cy="1638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851400" y="3200400"/>
            <a:ext cx="3378200" cy="24638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F433C"/>
                </a:solidFill>
              </a:defRPr>
            </a:lvl1pPr>
            <a:lvl2pPr>
              <a:defRPr sz="1600">
                <a:solidFill>
                  <a:srgbClr val="3F433C"/>
                </a:solidFill>
              </a:defRPr>
            </a:lvl2pPr>
            <a:lvl3pPr>
              <a:defRPr sz="1600">
                <a:solidFill>
                  <a:srgbClr val="3F433C"/>
                </a:solidFill>
              </a:defRPr>
            </a:lvl3pPr>
            <a:lvl4pPr>
              <a:defRPr sz="1600">
                <a:solidFill>
                  <a:srgbClr val="3F433C"/>
                </a:solidFill>
              </a:defRPr>
            </a:lvl4pPr>
            <a:lvl5pPr>
              <a:defRPr sz="1600">
                <a:solidFill>
                  <a:srgbClr val="3F433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689100"/>
            <a:ext cx="3378200" cy="39751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387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06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19662" y="5664200"/>
            <a:ext cx="8297338" cy="1089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l flex horiz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>
          <a:xfrm>
            <a:off x="7230604" y="6004855"/>
            <a:ext cx="1371459" cy="824666"/>
          </a:xfrm>
          <a:prstGeom prst="rect">
            <a:avLst/>
          </a:prstGeom>
        </p:spPr>
      </p:pic>
      <p:pic>
        <p:nvPicPr>
          <p:cNvPr id="5" name="Picture 4" descr="Career sourc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2" y="6225162"/>
            <a:ext cx="1092200" cy="487849"/>
          </a:xfrm>
          <a:prstGeom prst="rect">
            <a:avLst/>
          </a:prstGeom>
        </p:spPr>
      </p:pic>
      <p:pic>
        <p:nvPicPr>
          <p:cNvPr id="6" name="Picture 5" descr="top backgr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467" y="4351867"/>
            <a:ext cx="9169401" cy="25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6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154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2501900"/>
            <a:ext cx="3627973" cy="20828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718192"/>
            <a:ext cx="4008973" cy="984107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Date</a:t>
            </a:r>
          </a:p>
        </p:txBody>
      </p:sp>
      <p:pic>
        <p:nvPicPr>
          <p:cNvPr id="9" name="Picture 8" descr="Career sourc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1" y="6161986"/>
            <a:ext cx="1490132" cy="6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4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58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743200"/>
            <a:ext cx="33782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F433C"/>
                </a:solidFill>
              </a:defRPr>
            </a:lvl1pPr>
            <a:lvl2pPr>
              <a:defRPr sz="1600">
                <a:solidFill>
                  <a:srgbClr val="3F433C"/>
                </a:solidFill>
              </a:defRPr>
            </a:lvl2pPr>
            <a:lvl3pPr>
              <a:defRPr sz="1600">
                <a:solidFill>
                  <a:srgbClr val="3F433C"/>
                </a:solidFill>
              </a:defRPr>
            </a:lvl3pPr>
            <a:lvl4pPr>
              <a:defRPr sz="1600">
                <a:solidFill>
                  <a:srgbClr val="3F433C"/>
                </a:solidFill>
              </a:defRPr>
            </a:lvl4pPr>
            <a:lvl5pPr>
              <a:defRPr sz="1600">
                <a:solidFill>
                  <a:srgbClr val="3F433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2743201"/>
            <a:ext cx="3378200" cy="2921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39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400" y="1371600"/>
            <a:ext cx="3378200" cy="1638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851400" y="3200400"/>
            <a:ext cx="3378200" cy="24638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3F433C"/>
                </a:solidFill>
              </a:defRPr>
            </a:lvl1pPr>
            <a:lvl2pPr>
              <a:defRPr sz="1600">
                <a:solidFill>
                  <a:srgbClr val="3F433C"/>
                </a:solidFill>
              </a:defRPr>
            </a:lvl2pPr>
            <a:lvl3pPr>
              <a:defRPr sz="1600">
                <a:solidFill>
                  <a:srgbClr val="3F433C"/>
                </a:solidFill>
              </a:defRPr>
            </a:lvl3pPr>
            <a:lvl4pPr>
              <a:defRPr sz="1600">
                <a:solidFill>
                  <a:srgbClr val="3F433C"/>
                </a:solidFill>
              </a:defRPr>
            </a:lvl4pPr>
            <a:lvl5pPr>
              <a:defRPr sz="1600">
                <a:solidFill>
                  <a:srgbClr val="3F433C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689100"/>
            <a:ext cx="3378200" cy="39751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63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83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19662" y="5664200"/>
            <a:ext cx="8297338" cy="1089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l flex horiz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>
          <a:xfrm>
            <a:off x="7230604" y="6004855"/>
            <a:ext cx="1371459" cy="824666"/>
          </a:xfrm>
          <a:prstGeom prst="rect">
            <a:avLst/>
          </a:prstGeom>
        </p:spPr>
      </p:pic>
      <p:pic>
        <p:nvPicPr>
          <p:cNvPr id="5" name="Picture 4" descr="Career sourc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2" y="6225162"/>
            <a:ext cx="1092200" cy="487849"/>
          </a:xfrm>
          <a:prstGeom prst="rect">
            <a:avLst/>
          </a:prstGeom>
        </p:spPr>
      </p:pic>
      <p:pic>
        <p:nvPicPr>
          <p:cNvPr id="6" name="Picture 5" descr="top backgr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467" y="4351867"/>
            <a:ext cx="9169401" cy="25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8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40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55834" b="48395"/>
          <a:stretch/>
        </p:blipFill>
        <p:spPr>
          <a:xfrm>
            <a:off x="5105400" y="12700"/>
            <a:ext cx="4038600" cy="3539066"/>
          </a:xfrm>
          <a:prstGeom prst="rect">
            <a:avLst/>
          </a:prstGeom>
        </p:spPr>
      </p:pic>
      <p:pic>
        <p:nvPicPr>
          <p:cNvPr id="10" name="Picture 9" descr="Section Divider_03_Fore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9066"/>
            <a:ext cx="9144000" cy="1036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55834" t="66724"/>
          <a:stretch/>
        </p:blipFill>
        <p:spPr>
          <a:xfrm>
            <a:off x="5105400" y="4563222"/>
            <a:ext cx="4038600" cy="2282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01800" y="3539066"/>
            <a:ext cx="6527800" cy="1024156"/>
          </a:xfrm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36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 backgrnd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9169401" cy="2506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73152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7315200" cy="32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areer sourc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2" y="6301362"/>
            <a:ext cx="1092200" cy="487849"/>
          </a:xfrm>
          <a:prstGeom prst="rect">
            <a:avLst/>
          </a:prstGeom>
        </p:spPr>
      </p:pic>
      <p:pic>
        <p:nvPicPr>
          <p:cNvPr id="9" name="Picture 8" descr="fl flex horiz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>
          <a:xfrm>
            <a:off x="6854105" y="5511765"/>
            <a:ext cx="2124456" cy="12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2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9" r:id="rId2"/>
    <p:sldLayoutId id="2147483690" r:id="rId3"/>
    <p:sldLayoutId id="2147483692" r:id="rId4"/>
    <p:sldLayoutId id="2147483705" r:id="rId5"/>
    <p:sldLayoutId id="2147483695" r:id="rId6"/>
    <p:sldLayoutId id="2147483703" r:id="rId7"/>
    <p:sldLayoutId id="214748370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3F433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Clr>
          <a:srgbClr val="E54502"/>
        </a:buClr>
        <a:buFont typeface="Lucida Grande"/>
        <a:buChar char="‣"/>
        <a:defRPr sz="1600" kern="1200">
          <a:solidFill>
            <a:srgbClr val="3F433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Lucida Grande"/>
        <a:buChar char="‣"/>
        <a:defRPr sz="1600" kern="1200">
          <a:solidFill>
            <a:srgbClr val="3F433C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rgbClr val="3F433C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rgbClr val="3F433C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600" kern="1200">
          <a:solidFill>
            <a:srgbClr val="3F433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 backgrnd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9169401" cy="25061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7315200" cy="1143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43200"/>
            <a:ext cx="7315200" cy="32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Career sourc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2" y="6301362"/>
            <a:ext cx="1092200" cy="487849"/>
          </a:xfrm>
          <a:prstGeom prst="rect">
            <a:avLst/>
          </a:prstGeom>
        </p:spPr>
      </p:pic>
      <p:pic>
        <p:nvPicPr>
          <p:cNvPr id="9" name="Picture 8" descr="fl flex horiz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>
          <a:xfrm>
            <a:off x="6854105" y="5511765"/>
            <a:ext cx="2124456" cy="12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7E7E7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Clr>
          <a:srgbClr val="E54502"/>
        </a:buClr>
        <a:buFont typeface="Lucida Grande"/>
        <a:buChar char="‣"/>
        <a:defRPr sz="1600" kern="1200">
          <a:solidFill>
            <a:srgbClr val="7E7E7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600"/>
        </a:spcBef>
        <a:buFont typeface="Lucida Grande"/>
        <a:buChar char="‣"/>
        <a:defRPr sz="1600" kern="1200">
          <a:solidFill>
            <a:srgbClr val="7E7E7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rgbClr val="7E7E7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rgbClr val="7E7E7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600" kern="1200">
          <a:solidFill>
            <a:srgbClr val="7E7E7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eer sou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6161986"/>
            <a:ext cx="1490132" cy="66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51137"/>
            <a:ext cx="3627973" cy="2082800"/>
          </a:xfrm>
        </p:spPr>
        <p:txBody>
          <a:bodyPr>
            <a:normAutofit/>
          </a:bodyPr>
          <a:lstStyle/>
          <a:p>
            <a:r>
              <a:rPr lang="en-US" sz="2300" b="0" dirty="0"/>
              <a:t>FLORIDAFLEX:</a:t>
            </a:r>
            <a:br>
              <a:rPr lang="en-US" sz="2300" b="0" dirty="0"/>
            </a:br>
            <a:r>
              <a:rPr lang="en-US" sz="2300" dirty="0"/>
              <a:t>MAKING FLORIDA </a:t>
            </a:r>
            <a:br>
              <a:rPr lang="en-US" sz="2300" dirty="0"/>
            </a:br>
            <a:r>
              <a:rPr lang="en-US" sz="2300" dirty="0"/>
              <a:t>THE </a:t>
            </a:r>
            <a:r>
              <a:rPr lang="en-US" sz="2300" dirty="0">
                <a:solidFill>
                  <a:srgbClr val="FFE710"/>
                </a:solidFill>
              </a:rPr>
              <a:t>GLOBAL LEADER</a:t>
            </a:r>
            <a:br>
              <a:rPr lang="en-US" sz="2300" dirty="0">
                <a:solidFill>
                  <a:srgbClr val="FFC91F"/>
                </a:solidFill>
              </a:rPr>
            </a:br>
            <a:r>
              <a:rPr lang="en-US" sz="2300" dirty="0"/>
              <a:t>FOR TALENT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38200" y="4967429"/>
            <a:ext cx="4008973" cy="98410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97864"/>
            <a:ext cx="7315200" cy="1143000"/>
          </a:xfrm>
        </p:spPr>
        <p:txBody>
          <a:bodyPr/>
          <a:lstStyle/>
          <a:p>
            <a:r>
              <a:rPr lang="en-US" b="1" dirty="0">
                <a:solidFill>
                  <a:srgbClr val="7E7E7E"/>
                </a:solidFill>
              </a:rPr>
              <a:t>FLORIDAFLEX: </a:t>
            </a:r>
            <a:r>
              <a:rPr lang="en-US" dirty="0">
                <a:solidFill>
                  <a:srgbClr val="7E7E7E"/>
                </a:solidFill>
              </a:rPr>
              <a:t>SHARPENING 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dirty="0">
                <a:solidFill>
                  <a:srgbClr val="7E7E7E"/>
                </a:solidFill>
              </a:rPr>
              <a:t>FLORIDA’S COMPETITIVE EDGE</a:t>
            </a:r>
          </a:p>
        </p:txBody>
      </p:sp>
      <p:pic>
        <p:nvPicPr>
          <p:cNvPr id="3" name="Picture 2" descr="bythenumbers2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5"/>
          <a:stretch/>
        </p:blipFill>
        <p:spPr>
          <a:xfrm>
            <a:off x="914400" y="2743200"/>
            <a:ext cx="3754967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6" r="-19"/>
          <a:stretch/>
        </p:blipFill>
        <p:spPr>
          <a:xfrm>
            <a:off x="4681728" y="2659698"/>
            <a:ext cx="3657600" cy="2826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2435" y="3729567"/>
            <a:ext cx="26527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pc="-100" dirty="0">
                <a:solidFill>
                  <a:srgbClr val="F06224"/>
                </a:solidFill>
              </a:rPr>
              <a:t>80,000</a:t>
            </a:r>
            <a:r>
              <a:rPr lang="en-US" sz="6000" b="1" spc="-100" baseline="30000" dirty="0">
                <a:solidFill>
                  <a:srgbClr val="F06224"/>
                </a:solidFill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9609" y="2806707"/>
            <a:ext cx="29803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400" spc="-300" dirty="0">
                <a:solidFill>
                  <a:srgbClr val="F06224"/>
                </a:solidFill>
              </a:rPr>
              <a:t>$18M</a:t>
            </a:r>
            <a:r>
              <a:rPr lang="en-US" sz="8400" spc="-300" baseline="30000" dirty="0">
                <a:solidFill>
                  <a:srgbClr val="F06224"/>
                </a:solidFill>
              </a:rPr>
              <a:t>*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1515" y="5441950"/>
            <a:ext cx="10234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1200" baseline="30000" dirty="0">
                <a:solidFill>
                  <a:srgbClr val="F06224"/>
                </a:solidFill>
              </a:rPr>
              <a:t>*</a:t>
            </a:r>
            <a:r>
              <a:rPr lang="en-US" sz="1200" dirty="0">
                <a:solidFill>
                  <a:srgbClr val="F06224"/>
                </a:solidFill>
              </a:rPr>
              <a:t>FY 2015-16</a:t>
            </a:r>
            <a:endParaRPr lang="en-US" sz="1200" baseline="30000" dirty="0">
              <a:solidFill>
                <a:srgbClr val="F06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4400" y="1197864"/>
            <a:ext cx="7315200" cy="1143000"/>
          </a:xfrm>
        </p:spPr>
        <p:txBody>
          <a:bodyPr/>
          <a:lstStyle/>
          <a:p>
            <a:r>
              <a:rPr lang="en-US" b="1" dirty="0">
                <a:solidFill>
                  <a:srgbClr val="7E7E7E"/>
                </a:solidFill>
              </a:rPr>
              <a:t>FLORIDAFLEX: </a:t>
            </a:r>
            <a:r>
              <a:rPr lang="en-US" dirty="0">
                <a:solidFill>
                  <a:srgbClr val="7E7E7E"/>
                </a:solidFill>
              </a:rPr>
              <a:t>SHARPENING 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dirty="0">
                <a:solidFill>
                  <a:srgbClr val="7E7E7E"/>
                </a:solidFill>
              </a:rPr>
              <a:t>FLORIDA’S COMPETITIVE EDGE</a:t>
            </a:r>
          </a:p>
        </p:txBody>
      </p:sp>
      <p:pic>
        <p:nvPicPr>
          <p:cNvPr id="5" name="Picture 4" descr="bythenumbers2-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5"/>
          <a:stretch/>
        </p:blipFill>
        <p:spPr>
          <a:xfrm>
            <a:off x="914400" y="2743200"/>
            <a:ext cx="37465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6" r="-1484"/>
          <a:stretch/>
        </p:blipFill>
        <p:spPr>
          <a:xfrm>
            <a:off x="4611960" y="2709039"/>
            <a:ext cx="3770037" cy="2804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668" y="2413000"/>
            <a:ext cx="2132315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100" dirty="0">
                <a:solidFill>
                  <a:srgbClr val="F06224"/>
                </a:solidFill>
              </a:rPr>
              <a:t>392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9991" y="2950807"/>
            <a:ext cx="259237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200" b="1" dirty="0">
                <a:solidFill>
                  <a:srgbClr val="F06224"/>
                </a:solidFill>
              </a:rPr>
              <a:t>254,500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8043" y="5173246"/>
            <a:ext cx="25450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dirty="0">
                <a:solidFill>
                  <a:srgbClr val="F7972F"/>
                </a:solidFill>
              </a:rPr>
              <a:t>IN FLORIDA – Dec </a:t>
            </a:r>
            <a:r>
              <a:rPr lang="en-US" sz="1600" dirty="0">
                <a:solidFill>
                  <a:srgbClr val="F7972F"/>
                </a:solidFill>
              </a:rPr>
              <a:t>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2947" y="3668744"/>
            <a:ext cx="24718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F06224"/>
                </a:solidFill>
              </a:rPr>
              <a:t>*</a:t>
            </a: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r"/>
            <a:endParaRPr lang="en-US" sz="1050" dirty="0">
              <a:solidFill>
                <a:srgbClr val="F06224"/>
              </a:solidFill>
            </a:endParaRPr>
          </a:p>
          <a:p>
            <a:pPr algn="ctr"/>
            <a:r>
              <a:rPr lang="en-US" sz="1050" dirty="0">
                <a:solidFill>
                  <a:srgbClr val="F06224"/>
                </a:solidFill>
              </a:rPr>
              <a:t>                             *FY 2015-16</a:t>
            </a:r>
          </a:p>
        </p:txBody>
      </p:sp>
    </p:spTree>
    <p:extLst>
      <p:ext uri="{BB962C8B-B14F-4D97-AF65-F5344CB8AC3E}">
        <p14:creationId xmlns:p14="http://schemas.microsoft.com/office/powerpoint/2010/main" val="33677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3200" y="2235200"/>
            <a:ext cx="3373973" cy="2743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0" dirty="0"/>
              <a:t>WE </a:t>
            </a:r>
            <a:br>
              <a:rPr lang="en-US" sz="3600" b="0" dirty="0"/>
            </a:br>
            <a:r>
              <a:rPr lang="en-US" sz="3600" b="0" dirty="0">
                <a:solidFill>
                  <a:srgbClr val="FFE710"/>
                </a:solidFill>
              </a:rPr>
              <a:t>WELCOME</a:t>
            </a:r>
            <a:br>
              <a:rPr lang="en-US" sz="3600" b="0" dirty="0"/>
            </a:br>
            <a:r>
              <a:rPr lang="en-US" sz="3600" b="0" dirty="0"/>
              <a:t>YOUR QUESTIONS</a:t>
            </a:r>
          </a:p>
        </p:txBody>
      </p:sp>
    </p:spTree>
    <p:extLst>
      <p:ext uri="{BB962C8B-B14F-4D97-AF65-F5344CB8AC3E}">
        <p14:creationId xmlns:p14="http://schemas.microsoft.com/office/powerpoint/2010/main" val="326055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92200" y="2235200"/>
            <a:ext cx="3754973" cy="27432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0" dirty="0">
                <a:solidFill>
                  <a:srgbClr val="FFE710"/>
                </a:solidFill>
              </a:rPr>
              <a:t>CONTACT ME:</a:t>
            </a:r>
            <a:br>
              <a:rPr lang="en-US" sz="2000" b="0" dirty="0">
                <a:solidFill>
                  <a:srgbClr val="FFE710"/>
                </a:solidFill>
              </a:rPr>
            </a:br>
            <a:br>
              <a:rPr lang="en-US" sz="2000" b="0" dirty="0">
                <a:solidFill>
                  <a:srgbClr val="FFE710"/>
                </a:solidFill>
              </a:rPr>
            </a:br>
            <a:r>
              <a:rPr lang="en-US" sz="2000" b="0" dirty="0"/>
              <a:t>John Smith</a:t>
            </a:r>
            <a:br>
              <a:rPr lang="en-US" sz="2000" b="0" dirty="0"/>
            </a:br>
            <a:r>
              <a:rPr lang="en-US" sz="2000" b="0" dirty="0"/>
              <a:t>000-000-0000</a:t>
            </a:r>
            <a:br>
              <a:rPr lang="en-US" sz="2000" b="0" dirty="0"/>
            </a:br>
            <a:r>
              <a:rPr lang="en-US" sz="1800" b="0" dirty="0" err="1"/>
              <a:t>jsmith@careersourceflorida.com</a:t>
            </a:r>
            <a:endParaRPr lang="en-US" sz="1800" b="0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5177373" y="-12700"/>
            <a:ext cx="3754973" cy="406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rgbClr val="F06224"/>
                </a:solidFill>
              </a:rPr>
              <a:t>careersourceflorida.com</a:t>
            </a:r>
            <a:endParaRPr lang="en-US" sz="1600" dirty="0">
              <a:solidFill>
                <a:srgbClr val="F06224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19400" y="1219200"/>
            <a:ext cx="1435100" cy="787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22600" y="1384300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board logo here</a:t>
            </a:r>
          </a:p>
        </p:txBody>
      </p:sp>
    </p:spTree>
    <p:extLst>
      <p:ext uri="{BB962C8B-B14F-4D97-AF65-F5344CB8AC3E}">
        <p14:creationId xmlns:p14="http://schemas.microsoft.com/office/powerpoint/2010/main" val="23172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Add-ons for a Small Business Audience</a:t>
            </a:r>
          </a:p>
        </p:txBody>
      </p:sp>
    </p:spTree>
    <p:extLst>
      <p:ext uri="{BB962C8B-B14F-4D97-AF65-F5344CB8AC3E}">
        <p14:creationId xmlns:p14="http://schemas.microsoft.com/office/powerpoint/2010/main" val="411487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3444" y="987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4444" y="522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1222" y="81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41384" y="5329328"/>
            <a:ext cx="6774154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7E7E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SMALL BUSINESS.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IMPACT.</a:t>
            </a:r>
          </a:p>
        </p:txBody>
      </p:sp>
      <p:pic>
        <p:nvPicPr>
          <p:cNvPr id="15" name="Picture 14" descr="iStock_000073550601_Double_Coloriz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8" b="9232"/>
          <a:stretch/>
        </p:blipFill>
        <p:spPr>
          <a:xfrm>
            <a:off x="0" y="891443"/>
            <a:ext cx="9144000" cy="41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93800"/>
            <a:ext cx="7315200" cy="1143000"/>
          </a:xfrm>
        </p:spPr>
        <p:txBody>
          <a:bodyPr/>
          <a:lstStyle/>
          <a:p>
            <a:r>
              <a:rPr lang="en-US" dirty="0"/>
              <a:t>SPECIALIZED ADVANTAGES FOR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b="1" dirty="0">
                <a:solidFill>
                  <a:srgbClr val="7E7E7E"/>
                </a:solidFill>
              </a:rPr>
              <a:t>SMALL BUSINESS SUCCESS:</a:t>
            </a:r>
          </a:p>
        </p:txBody>
      </p:sp>
      <p:pic>
        <p:nvPicPr>
          <p:cNvPr id="3" name="Picture 2" descr="Cash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7" y="2582379"/>
            <a:ext cx="3309244" cy="2914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0338" y="5011771"/>
            <a:ext cx="20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Larger Training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Reimbursements</a:t>
            </a:r>
          </a:p>
        </p:txBody>
      </p:sp>
      <p:pic>
        <p:nvPicPr>
          <p:cNvPr id="7" name="Picture 6" descr="HR Service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66" y="1935818"/>
            <a:ext cx="2842834" cy="361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4317" y="5011771"/>
            <a:ext cx="191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Comprehensive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HR Services</a:t>
            </a:r>
          </a:p>
        </p:txBody>
      </p:sp>
    </p:spTree>
    <p:extLst>
      <p:ext uri="{BB962C8B-B14F-4D97-AF65-F5344CB8AC3E}">
        <p14:creationId xmlns:p14="http://schemas.microsoft.com/office/powerpoint/2010/main" val="11470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Add-ons for an Existing Business Audience</a:t>
            </a:r>
          </a:p>
        </p:txBody>
      </p:sp>
    </p:spTree>
    <p:extLst>
      <p:ext uri="{BB962C8B-B14F-4D97-AF65-F5344CB8AC3E}">
        <p14:creationId xmlns:p14="http://schemas.microsoft.com/office/powerpoint/2010/main" val="20342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eer sour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6161986"/>
            <a:ext cx="1490132" cy="66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51137"/>
            <a:ext cx="3627973" cy="2082800"/>
          </a:xfrm>
        </p:spPr>
        <p:txBody>
          <a:bodyPr>
            <a:normAutofit/>
          </a:bodyPr>
          <a:lstStyle/>
          <a:p>
            <a:r>
              <a:rPr lang="en-US" sz="2300" b="0" dirty="0"/>
              <a:t>FLORIDAFLEX:</a:t>
            </a:r>
            <a:br>
              <a:rPr lang="en-US" sz="2300" b="0" dirty="0"/>
            </a:br>
            <a:r>
              <a:rPr lang="en-US" sz="2300" dirty="0"/>
              <a:t>BENEFITS FOR</a:t>
            </a:r>
            <a:br>
              <a:rPr lang="en-US" sz="2300" dirty="0"/>
            </a:br>
            <a:r>
              <a:rPr lang="en-US" sz="2300" dirty="0">
                <a:solidFill>
                  <a:srgbClr val="FFE710"/>
                </a:solidFill>
              </a:rPr>
              <a:t>FLORIDA</a:t>
            </a:r>
            <a:r>
              <a:rPr lang="en-US" sz="2300" dirty="0"/>
              <a:t> BUSINESSES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38200" y="4967429"/>
            <a:ext cx="4008973" cy="98410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4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backgr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1"/>
          <a:stretch/>
        </p:blipFill>
        <p:spPr>
          <a:xfrm rot="10800000" flipH="1">
            <a:off x="-8468" y="5252112"/>
            <a:ext cx="9169401" cy="1605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00" y="3543300"/>
            <a:ext cx="4013200" cy="1143000"/>
          </a:xfrm>
        </p:spPr>
        <p:txBody>
          <a:bodyPr/>
          <a:lstStyle/>
          <a:p>
            <a:r>
              <a:rPr lang="en-US" dirty="0"/>
              <a:t>SUPPORTING OUR VALUED FLORIDA BUSINESSES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9900" y="5003800"/>
            <a:ext cx="2743200" cy="3200400"/>
          </a:xfrm>
        </p:spPr>
        <p:txBody>
          <a:bodyPr/>
          <a:lstStyle/>
          <a:p>
            <a:r>
              <a:rPr lang="en-US" dirty="0"/>
              <a:t>More simplicity and flexibility than ever before</a:t>
            </a:r>
          </a:p>
        </p:txBody>
      </p:sp>
      <p:pic>
        <p:nvPicPr>
          <p:cNvPr id="6" name="Picture 5" descr="FFFlex sta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9" y="676948"/>
            <a:ext cx="2294852" cy="2294852"/>
          </a:xfrm>
          <a:prstGeom prst="rect">
            <a:avLst/>
          </a:prstGeom>
        </p:spPr>
      </p:pic>
      <p:pic>
        <p:nvPicPr>
          <p:cNvPr id="12" name="Picture 11" descr="stock-photo-21718300-tropical-urban-miami.psd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6" y="0"/>
            <a:ext cx="5520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op backgrn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1"/>
          <a:stretch/>
        </p:blipFill>
        <p:spPr>
          <a:xfrm rot="10800000" flipH="1">
            <a:off x="-8468" y="5252112"/>
            <a:ext cx="9169401" cy="1605887"/>
          </a:xfrm>
          <a:prstGeom prst="rect">
            <a:avLst/>
          </a:prstGeom>
        </p:spPr>
      </p:pic>
      <p:pic>
        <p:nvPicPr>
          <p:cNvPr id="7" name="Picture 6" descr="iStock_000018109085Large colorized.psd"/>
          <p:cNvPicPr>
            <a:picLocks noChangeAspect="1"/>
          </p:cNvPicPr>
          <p:nvPr/>
        </p:nvPicPr>
        <p:blipFill rotWithShape="1"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190" r="15745" b="254"/>
          <a:stretch/>
        </p:blipFill>
        <p:spPr>
          <a:xfrm>
            <a:off x="3657600" y="0"/>
            <a:ext cx="5503333" cy="6865481"/>
          </a:xfrm>
          <a:prstGeom prst="rect">
            <a:avLst/>
          </a:prstGeom>
        </p:spPr>
      </p:pic>
      <p:pic>
        <p:nvPicPr>
          <p:cNvPr id="8" name="Picture 7" descr="FFFlex stack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9" y="676948"/>
            <a:ext cx="2294852" cy="22948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163" y="3593425"/>
            <a:ext cx="2960506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285750" indent="-285750">
              <a:buClr>
                <a:srgbClr val="F06224"/>
              </a:buClr>
              <a:buFont typeface="Lucida Grande"/>
              <a:buChar char="‣"/>
            </a:pPr>
            <a:r>
              <a:rPr lang="en-US" b="1" dirty="0">
                <a:solidFill>
                  <a:srgbClr val="7E7E7E"/>
                </a:solidFill>
              </a:rPr>
              <a:t>HELPING</a:t>
            </a:r>
            <a:r>
              <a:rPr lang="en-US" dirty="0">
                <a:solidFill>
                  <a:srgbClr val="7E7E7E"/>
                </a:solidFill>
              </a:rPr>
              <a:t> Florida businesses grow</a:t>
            </a:r>
          </a:p>
          <a:p>
            <a:pPr marL="285750" indent="-285750">
              <a:spcBef>
                <a:spcPts val="1200"/>
              </a:spcBef>
              <a:buClr>
                <a:srgbClr val="F06224"/>
              </a:buClr>
              <a:buFont typeface="Lucida Grande"/>
              <a:buChar char="‣"/>
            </a:pPr>
            <a:r>
              <a:rPr lang="en-US" b="1" dirty="0">
                <a:solidFill>
                  <a:srgbClr val="7E7E7E"/>
                </a:solidFill>
              </a:rPr>
              <a:t>SAVING</a:t>
            </a:r>
            <a:r>
              <a:rPr lang="en-US" dirty="0">
                <a:solidFill>
                  <a:srgbClr val="7E7E7E"/>
                </a:solidFill>
              </a:rPr>
              <a:t> businesses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dirty="0">
                <a:solidFill>
                  <a:srgbClr val="7E7E7E"/>
                </a:solidFill>
              </a:rPr>
              <a:t>millions of $$ in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dirty="0">
                <a:solidFill>
                  <a:srgbClr val="7E7E7E"/>
                </a:solidFill>
              </a:rPr>
              <a:t>professional services, funding &amp; resources</a:t>
            </a:r>
          </a:p>
        </p:txBody>
      </p:sp>
      <p:pic>
        <p:nvPicPr>
          <p:cNvPr id="13" name="Picture 12" descr="CareerSourceFlorida_Full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9" y="4241884"/>
            <a:ext cx="2984830" cy="10994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101" y="3476717"/>
            <a:ext cx="31885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7E7E7E"/>
                </a:solidFill>
              </a:rPr>
              <a:t>IS POWERED BY</a:t>
            </a:r>
          </a:p>
        </p:txBody>
      </p:sp>
    </p:spTree>
    <p:extLst>
      <p:ext uri="{BB962C8B-B14F-4D97-AF65-F5344CB8AC3E}">
        <p14:creationId xmlns:p14="http://schemas.microsoft.com/office/powerpoint/2010/main" val="2625956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222" y="2362199"/>
            <a:ext cx="4814710" cy="2449689"/>
          </a:xfrm>
        </p:spPr>
        <p:txBody>
          <a:bodyPr/>
          <a:lstStyle/>
          <a:p>
            <a:r>
              <a:rPr lang="en-US" b="1" dirty="0"/>
              <a:t>FLORIDA BUSINESSES </a:t>
            </a:r>
            <a:br>
              <a:rPr lang="en-US" b="1" dirty="0"/>
            </a:br>
            <a:r>
              <a:rPr lang="en-US" b="1" dirty="0"/>
              <a:t>ARE OUR TOP PRIORITY: </a:t>
            </a:r>
            <a:br>
              <a:rPr lang="en-US" dirty="0"/>
            </a:br>
            <a:r>
              <a:rPr lang="en-US" dirty="0"/>
              <a:t>WE LOOK FORWARD TO SUPPORTING YOURS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2667" y="1804684"/>
            <a:ext cx="2297667" cy="3007204"/>
            <a:chOff x="792667" y="1804684"/>
            <a:chExt cx="2297667" cy="3007204"/>
          </a:xfrm>
        </p:grpSpPr>
        <p:pic>
          <p:nvPicPr>
            <p:cNvPr id="6" name="Picture 5" descr="rubbersta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7" r="41812"/>
            <a:stretch/>
          </p:blipFill>
          <p:spPr>
            <a:xfrm>
              <a:off x="792668" y="3570111"/>
              <a:ext cx="2297666" cy="1241777"/>
            </a:xfrm>
            <a:prstGeom prst="rect">
              <a:avLst/>
            </a:prstGeom>
          </p:spPr>
        </p:pic>
        <p:pic>
          <p:nvPicPr>
            <p:cNvPr id="8" name="Picture 7" descr="rubbersta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32" b="41293"/>
            <a:stretch/>
          </p:blipFill>
          <p:spPr>
            <a:xfrm>
              <a:off x="792667" y="1804684"/>
              <a:ext cx="1874333" cy="1765428"/>
            </a:xfrm>
            <a:prstGeom prst="rect">
              <a:avLst/>
            </a:prstGeom>
          </p:spPr>
        </p:pic>
      </p:grpSp>
      <p:pic>
        <p:nvPicPr>
          <p:cNvPr id="9" name="Picture 8" descr="rubbersta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7" t="8967" b="45986"/>
          <a:stretch/>
        </p:blipFill>
        <p:spPr>
          <a:xfrm rot="1230594">
            <a:off x="901150" y="4557889"/>
            <a:ext cx="207433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Add-ons for a Large Business Audience</a:t>
            </a:r>
          </a:p>
        </p:txBody>
      </p:sp>
    </p:spTree>
    <p:extLst>
      <p:ext uri="{BB962C8B-B14F-4D97-AF65-F5344CB8AC3E}">
        <p14:creationId xmlns:p14="http://schemas.microsoft.com/office/powerpoint/2010/main" val="740721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6604187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3" b="40412"/>
          <a:stretch/>
        </p:blipFill>
        <p:spPr>
          <a:xfrm>
            <a:off x="0" y="891442"/>
            <a:ext cx="9182224" cy="3785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3444" y="987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4444" y="522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1222" y="81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4353" y="4811059"/>
            <a:ext cx="8811535" cy="166126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7E7E7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FLORIDAFLEX: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DEDICATED LARGE BUSINESS-LEVEL SUPPORT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19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93800"/>
            <a:ext cx="7315200" cy="1143000"/>
          </a:xfrm>
        </p:spPr>
        <p:txBody>
          <a:bodyPr/>
          <a:lstStyle/>
          <a:p>
            <a:r>
              <a:rPr lang="en-US" dirty="0"/>
              <a:t>SPECIALIZED ADVANTAGES FOR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b="1" dirty="0">
                <a:solidFill>
                  <a:srgbClr val="7E7E7E"/>
                </a:solidFill>
              </a:rPr>
              <a:t>LARGE BUSINESSES:</a:t>
            </a:r>
          </a:p>
        </p:txBody>
      </p:sp>
      <p:pic>
        <p:nvPicPr>
          <p:cNvPr id="3" name="Picture 2" descr="Cash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47" y="2582379"/>
            <a:ext cx="3309244" cy="2914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4765" y="501177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Training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Reimbursement</a:t>
            </a:r>
          </a:p>
        </p:txBody>
      </p:sp>
      <p:pic>
        <p:nvPicPr>
          <p:cNvPr id="7" name="Picture 6" descr="HR Service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66" y="1935818"/>
            <a:ext cx="2842834" cy="3617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6604" y="5011771"/>
            <a:ext cx="179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Experienced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</a:rPr>
              <a:t>HR Assistance</a:t>
            </a:r>
          </a:p>
        </p:txBody>
      </p:sp>
    </p:spTree>
    <p:extLst>
      <p:ext uri="{BB962C8B-B14F-4D97-AF65-F5344CB8AC3E}">
        <p14:creationId xmlns:p14="http://schemas.microsoft.com/office/powerpoint/2010/main" val="36104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Add-ons for Out-of-State Business Audience </a:t>
            </a:r>
          </a:p>
        </p:txBody>
      </p:sp>
    </p:spTree>
    <p:extLst>
      <p:ext uri="{BB962C8B-B14F-4D97-AF65-F5344CB8AC3E}">
        <p14:creationId xmlns:p14="http://schemas.microsoft.com/office/powerpoint/2010/main" val="47731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eer sour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6161986"/>
            <a:ext cx="1490132" cy="665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751137"/>
            <a:ext cx="3627973" cy="2082800"/>
          </a:xfrm>
        </p:spPr>
        <p:txBody>
          <a:bodyPr>
            <a:normAutofit/>
          </a:bodyPr>
          <a:lstStyle/>
          <a:p>
            <a:r>
              <a:rPr lang="en-US" sz="2300" b="0" dirty="0"/>
              <a:t>FLORIDAFLEX:</a:t>
            </a:r>
            <a:br>
              <a:rPr lang="en-US" sz="2300" b="0" dirty="0"/>
            </a:br>
            <a:r>
              <a:rPr lang="en-US" sz="2300" dirty="0"/>
              <a:t>WELCOME TO  </a:t>
            </a:r>
            <a:r>
              <a:rPr lang="en-US" sz="2300" dirty="0">
                <a:solidFill>
                  <a:srgbClr val="FFE710"/>
                </a:solidFill>
              </a:rPr>
              <a:t>BUSINESS-FRIENDLY</a:t>
            </a:r>
            <a:br>
              <a:rPr lang="en-US" sz="2300" dirty="0"/>
            </a:br>
            <a:r>
              <a:rPr lang="en-US" sz="2300" dirty="0"/>
              <a:t>FLORIDA!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38200" y="4967429"/>
            <a:ext cx="4008973" cy="98410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20801" r="29019" b="-4801"/>
          <a:stretch/>
        </p:blipFill>
        <p:spPr>
          <a:xfrm>
            <a:off x="3621088" y="-13548"/>
            <a:ext cx="5539845" cy="7238437"/>
          </a:xfrm>
          <a:prstGeom prst="rect">
            <a:avLst/>
          </a:prstGeom>
        </p:spPr>
      </p:pic>
      <p:pic>
        <p:nvPicPr>
          <p:cNvPr id="5" name="Picture 4" descr="top backgrn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1"/>
          <a:stretch/>
        </p:blipFill>
        <p:spPr>
          <a:xfrm rot="10800000" flipH="1">
            <a:off x="-8468" y="5252112"/>
            <a:ext cx="9169401" cy="1605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00" y="3283655"/>
            <a:ext cx="300143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YOUR #1 ADVANTAGE IN RELOCATING TO FLORIDA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9900" y="4603043"/>
            <a:ext cx="2743200" cy="3200400"/>
          </a:xfrm>
        </p:spPr>
        <p:txBody>
          <a:bodyPr/>
          <a:lstStyle/>
          <a:p>
            <a:r>
              <a:rPr lang="en-US" i="1" dirty="0"/>
              <a:t>Flexible</a:t>
            </a:r>
          </a:p>
          <a:p>
            <a:r>
              <a:rPr lang="en-US" i="1" dirty="0"/>
              <a:t>Business-friendly</a:t>
            </a:r>
          </a:p>
          <a:p>
            <a:r>
              <a:rPr lang="en-US" i="1" dirty="0"/>
              <a:t>Dedicated to helping you thrive here</a:t>
            </a:r>
            <a:r>
              <a:rPr lang="en-US" dirty="0"/>
              <a:t> </a:t>
            </a:r>
          </a:p>
        </p:txBody>
      </p:sp>
      <p:pic>
        <p:nvPicPr>
          <p:cNvPr id="6" name="Picture 5" descr="FFFlex stack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9" y="676948"/>
            <a:ext cx="2294852" cy="229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222" y="2192866"/>
            <a:ext cx="4814710" cy="2449689"/>
          </a:xfrm>
        </p:spPr>
        <p:txBody>
          <a:bodyPr/>
          <a:lstStyle/>
          <a:p>
            <a:r>
              <a:rPr lang="en-US" b="1" dirty="0"/>
              <a:t>YOUR BUSINESS</a:t>
            </a:r>
            <a:br>
              <a:rPr lang="en-US" b="1" dirty="0"/>
            </a:br>
            <a:r>
              <a:rPr lang="en-US" dirty="0"/>
              <a:t>IS OUR TOP PRIORITY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667" y="1804684"/>
            <a:ext cx="2297667" cy="3007204"/>
            <a:chOff x="792667" y="1804684"/>
            <a:chExt cx="2297667" cy="3007204"/>
          </a:xfrm>
        </p:grpSpPr>
        <p:pic>
          <p:nvPicPr>
            <p:cNvPr id="9" name="Picture 8" descr="rubbersta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707" r="41812"/>
            <a:stretch/>
          </p:blipFill>
          <p:spPr>
            <a:xfrm>
              <a:off x="792668" y="3570111"/>
              <a:ext cx="2297666" cy="1241777"/>
            </a:xfrm>
            <a:prstGeom prst="rect">
              <a:avLst/>
            </a:prstGeom>
          </p:spPr>
        </p:pic>
        <p:pic>
          <p:nvPicPr>
            <p:cNvPr id="10" name="Picture 9" descr="rubbersta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32" b="41293"/>
            <a:stretch/>
          </p:blipFill>
          <p:spPr>
            <a:xfrm>
              <a:off x="792667" y="1804684"/>
              <a:ext cx="1874333" cy="1765428"/>
            </a:xfrm>
            <a:prstGeom prst="rect">
              <a:avLst/>
            </a:prstGeom>
          </p:spPr>
        </p:pic>
      </p:grpSp>
      <p:pic>
        <p:nvPicPr>
          <p:cNvPr id="11" name="Picture 10" descr="rubbersta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7" t="8967" b="45986"/>
          <a:stretch/>
        </p:blipFill>
        <p:spPr>
          <a:xfrm rot="1230594">
            <a:off x="901150" y="4557889"/>
            <a:ext cx="207433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89000"/>
            <a:ext cx="9144000" cy="5148072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52349714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06656"/>
            <a:ext cx="9144000" cy="1722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8900000">
            <a:off x="2538442" y="119256"/>
            <a:ext cx="5143500" cy="5136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0" y="2933700"/>
            <a:ext cx="7614019" cy="1162619"/>
          </a:xfrm>
          <a:prstGeom prst="rect">
            <a:avLst/>
          </a:prstGeom>
        </p:spPr>
      </p:pic>
      <p:pic>
        <p:nvPicPr>
          <p:cNvPr id="6" name="Picture 5" descr="puzzle-hire-let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0" y="-1"/>
            <a:ext cx="3162301" cy="3162301"/>
          </a:xfrm>
          <a:prstGeom prst="rect">
            <a:avLst/>
          </a:prstGeom>
        </p:spPr>
      </p:pic>
      <p:pic>
        <p:nvPicPr>
          <p:cNvPr id="7" name="Picture 6" descr="puzzle-recruit-let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24147"/>
            <a:ext cx="4330700" cy="4330700"/>
          </a:xfrm>
          <a:prstGeom prst="rect">
            <a:avLst/>
          </a:prstGeom>
        </p:spPr>
      </p:pic>
      <p:pic>
        <p:nvPicPr>
          <p:cNvPr id="8" name="Picture 7" descr="puzzle-train-lett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3404360"/>
            <a:ext cx="2362200" cy="236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600" y="1424147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E7E7E"/>
                </a:solidFill>
              </a:rPr>
              <a:t>WHEN COMPANIES NEED TO…</a:t>
            </a:r>
          </a:p>
        </p:txBody>
      </p:sp>
    </p:spTree>
    <p:extLst>
      <p:ext uri="{BB962C8B-B14F-4D97-AF65-F5344CB8AC3E}">
        <p14:creationId xmlns:p14="http://schemas.microsoft.com/office/powerpoint/2010/main" val="1455341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906656"/>
            <a:ext cx="9144000" cy="1722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uzzle-biz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14" y="1772780"/>
            <a:ext cx="3325586" cy="3312440"/>
          </a:xfrm>
          <a:prstGeom prst="rect">
            <a:avLst/>
          </a:prstGeom>
        </p:spPr>
      </p:pic>
      <p:pic>
        <p:nvPicPr>
          <p:cNvPr id="7" name="Picture 6" descr="puzzle-hire-let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34" y="3810000"/>
            <a:ext cx="1275220" cy="1275220"/>
          </a:xfrm>
          <a:prstGeom prst="rect">
            <a:avLst/>
          </a:prstGeom>
        </p:spPr>
      </p:pic>
      <p:pic>
        <p:nvPicPr>
          <p:cNvPr id="8" name="Picture 7" descr="puzzle-recruit-let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14" y="3810000"/>
            <a:ext cx="1275220" cy="1275220"/>
          </a:xfrm>
          <a:prstGeom prst="rect">
            <a:avLst/>
          </a:prstGeom>
        </p:spPr>
      </p:pic>
      <p:pic>
        <p:nvPicPr>
          <p:cNvPr id="9" name="Picture 8" descr="puzzle-train-lett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80" y="1772780"/>
            <a:ext cx="1275220" cy="1275220"/>
          </a:xfrm>
          <a:prstGeom prst="rect">
            <a:avLst/>
          </a:prstGeom>
        </p:spPr>
      </p:pic>
      <p:pic>
        <p:nvPicPr>
          <p:cNvPr id="5" name="Picture 4" descr="puzzle-biz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14" y="1772780"/>
            <a:ext cx="3325586" cy="3312440"/>
          </a:xfrm>
          <a:prstGeom prst="rect">
            <a:avLst/>
          </a:prstGeom>
        </p:spPr>
      </p:pic>
      <p:pic>
        <p:nvPicPr>
          <p:cNvPr id="10" name="Picture 9" descr="puzzle-hire-lett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14" y="3810000"/>
            <a:ext cx="1275220" cy="1275220"/>
          </a:xfrm>
          <a:prstGeom prst="rect">
            <a:avLst/>
          </a:prstGeom>
        </p:spPr>
      </p:pic>
      <p:pic>
        <p:nvPicPr>
          <p:cNvPr id="11" name="Picture 10" descr="puzzle-train-lett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80" y="3797300"/>
            <a:ext cx="1275220" cy="1275220"/>
          </a:xfrm>
          <a:prstGeom prst="rect">
            <a:avLst/>
          </a:prstGeom>
        </p:spPr>
      </p:pic>
      <p:pic>
        <p:nvPicPr>
          <p:cNvPr id="4" name="Picture 3" descr="puzzle-biz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14" y="1772780"/>
            <a:ext cx="3325586" cy="3312440"/>
          </a:xfrm>
          <a:prstGeom prst="rect">
            <a:avLst/>
          </a:prstGeom>
        </p:spPr>
      </p:pic>
      <p:pic>
        <p:nvPicPr>
          <p:cNvPr id="12" name="Picture 11" descr="puzzle-recruit-let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80" y="1785480"/>
            <a:ext cx="1275220" cy="1275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0102" y="3255728"/>
            <a:ext cx="236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(LOCAL BUSINESS</a:t>
            </a:r>
          </a:p>
          <a:p>
            <a:r>
              <a:rPr lang="en-US" dirty="0">
                <a:solidFill>
                  <a:schemeClr val="bg1"/>
                </a:solidFill>
              </a:rPr>
              <a:t>LOGO GOES HERE)</a:t>
            </a:r>
          </a:p>
        </p:txBody>
      </p:sp>
    </p:spTree>
    <p:extLst>
      <p:ext uri="{BB962C8B-B14F-4D97-AF65-F5344CB8AC3E}">
        <p14:creationId xmlns:p14="http://schemas.microsoft.com/office/powerpoint/2010/main" val="29784906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RECRUITING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Experienced</a:t>
            </a:r>
            <a:r>
              <a:rPr lang="en-US" b="1" dirty="0">
                <a:solidFill>
                  <a:srgbClr val="7E7E7E"/>
                </a:solidFill>
              </a:rPr>
              <a:t> recruiters </a:t>
            </a:r>
            <a:r>
              <a:rPr lang="en-US" dirty="0">
                <a:solidFill>
                  <a:srgbClr val="7E7E7E"/>
                </a:solidFill>
              </a:rPr>
              <a:t>ready to help</a:t>
            </a:r>
          </a:p>
          <a:p>
            <a:r>
              <a:rPr lang="en-US" dirty="0">
                <a:solidFill>
                  <a:srgbClr val="7E7E7E"/>
                </a:solidFill>
              </a:rPr>
              <a:t>Candidate </a:t>
            </a:r>
            <a:r>
              <a:rPr lang="en-US" b="1" dirty="0">
                <a:solidFill>
                  <a:srgbClr val="7E7E7E"/>
                </a:solidFill>
              </a:rPr>
              <a:t>search and prescreening </a:t>
            </a:r>
            <a:r>
              <a:rPr lang="en-US" dirty="0">
                <a:solidFill>
                  <a:srgbClr val="7E7E7E"/>
                </a:solidFill>
              </a:rPr>
              <a:t>services</a:t>
            </a:r>
          </a:p>
          <a:p>
            <a:r>
              <a:rPr lang="en-US" b="1" dirty="0">
                <a:solidFill>
                  <a:srgbClr val="7E7E7E"/>
                </a:solidFill>
              </a:rPr>
              <a:t>Job posting services: </a:t>
            </a:r>
            <a:r>
              <a:rPr lang="en-US" dirty="0">
                <a:solidFill>
                  <a:srgbClr val="7E7E7E"/>
                </a:solidFill>
              </a:rPr>
              <a:t>savings of $500/job posting on average</a:t>
            </a:r>
          </a:p>
        </p:txBody>
      </p:sp>
      <p:pic>
        <p:nvPicPr>
          <p:cNvPr id="8" name="Content Placeholder 7" descr="184333900-Color.psd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8" r="10652"/>
          <a:stretch/>
        </p:blipFill>
        <p:spPr>
          <a:xfrm>
            <a:off x="914400" y="1689100"/>
            <a:ext cx="3378200" cy="3975100"/>
          </a:xfrm>
        </p:spPr>
      </p:pic>
      <p:pic>
        <p:nvPicPr>
          <p:cNvPr id="11" name="Picture 10" descr="puzzle-recruit-blan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40005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HIRING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Experienced </a:t>
            </a:r>
            <a:r>
              <a:rPr lang="en-US" b="1" dirty="0">
                <a:solidFill>
                  <a:srgbClr val="7E7E7E"/>
                </a:solidFill>
              </a:rPr>
              <a:t>HR professionals</a:t>
            </a:r>
          </a:p>
          <a:p>
            <a:r>
              <a:rPr lang="en-US" dirty="0">
                <a:solidFill>
                  <a:srgbClr val="7E7E7E"/>
                </a:solidFill>
              </a:rPr>
              <a:t>Interviewing space and other </a:t>
            </a:r>
            <a:r>
              <a:rPr lang="en-US" b="1" dirty="0">
                <a:solidFill>
                  <a:srgbClr val="7E7E7E"/>
                </a:solidFill>
              </a:rPr>
              <a:t>physical resources</a:t>
            </a:r>
          </a:p>
          <a:p>
            <a:r>
              <a:rPr lang="en-US" b="1" dirty="0">
                <a:solidFill>
                  <a:srgbClr val="7E7E7E"/>
                </a:solidFill>
              </a:rPr>
              <a:t>Customized </a:t>
            </a:r>
            <a:r>
              <a:rPr lang="en-US" dirty="0">
                <a:solidFill>
                  <a:srgbClr val="7E7E7E"/>
                </a:solidFill>
              </a:rPr>
              <a:t>solutions </a:t>
            </a:r>
            <a:endParaRPr lang="en-US" b="1" dirty="0">
              <a:solidFill>
                <a:srgbClr val="7E7E7E"/>
              </a:solidFill>
            </a:endParaRPr>
          </a:p>
        </p:txBody>
      </p:sp>
      <p:pic>
        <p:nvPicPr>
          <p:cNvPr id="7" name="Content Placeholder 6" descr="iStock_000020815812Large-Color.psd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17344"/>
          <a:stretch/>
        </p:blipFill>
        <p:spPr/>
      </p:pic>
      <p:pic>
        <p:nvPicPr>
          <p:cNvPr id="6" name="Picture 5" descr="puzzle-hire-blan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000501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8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TRAINING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7E7E7E"/>
                </a:solidFill>
              </a:rPr>
              <a:t>Funding</a:t>
            </a:r>
            <a:r>
              <a:rPr lang="en-US" dirty="0">
                <a:solidFill>
                  <a:srgbClr val="7E7E7E"/>
                </a:solidFill>
              </a:rPr>
              <a:t> for new and existing employee development</a:t>
            </a:r>
          </a:p>
          <a:p>
            <a:r>
              <a:rPr lang="en-US" dirty="0">
                <a:solidFill>
                  <a:srgbClr val="7E7E7E"/>
                </a:solidFill>
              </a:rPr>
              <a:t>Matching </a:t>
            </a:r>
            <a:r>
              <a:rPr lang="en-US" b="1" dirty="0">
                <a:solidFill>
                  <a:srgbClr val="7E7E7E"/>
                </a:solidFill>
              </a:rPr>
              <a:t>grants</a:t>
            </a:r>
            <a:r>
              <a:rPr lang="en-US" dirty="0">
                <a:solidFill>
                  <a:srgbClr val="7E7E7E"/>
                </a:solidFill>
              </a:rPr>
              <a:t> cover training; related equipment may be covered as well</a:t>
            </a:r>
          </a:p>
        </p:txBody>
      </p:sp>
      <p:pic>
        <p:nvPicPr>
          <p:cNvPr id="7" name="Content Placeholder 6" descr="148314997_75-Color.psd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r="33734"/>
          <a:stretch/>
        </p:blipFill>
        <p:spPr/>
      </p:pic>
      <p:pic>
        <p:nvPicPr>
          <p:cNvPr id="8" name="Picture 7" descr="puzzle-train-blan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6764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6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93800"/>
            <a:ext cx="7315200" cy="1143000"/>
          </a:xfrm>
        </p:spPr>
        <p:txBody>
          <a:bodyPr/>
          <a:lstStyle/>
          <a:p>
            <a:r>
              <a:rPr lang="en-US" dirty="0">
                <a:solidFill>
                  <a:srgbClr val="7E7E7E"/>
                </a:solidFill>
              </a:rPr>
              <a:t>FLORIDAFLEX SUPPORTS BUSINESSES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en-US" b="1" dirty="0">
                <a:solidFill>
                  <a:srgbClr val="7E7E7E"/>
                </a:solidFill>
              </a:rPr>
              <a:t>ON THEIR TERMS: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8900" y="4941332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E7E7E"/>
                </a:solidFill>
              </a:rPr>
              <a:t>Flexible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3934" y="4941332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E7E7E"/>
                </a:solidFill>
              </a:rPr>
              <a:t>Relevant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5061" y="4801632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E7E7E"/>
                </a:solidFill>
              </a:rPr>
              <a:t>Responsive &amp;</a:t>
            </a:r>
          </a:p>
          <a:p>
            <a:pPr algn="ctr"/>
            <a:r>
              <a:rPr lang="en-US" b="1" dirty="0">
                <a:solidFill>
                  <a:srgbClr val="7E7E7E"/>
                </a:solidFill>
              </a:rPr>
              <a:t>Business-Friendly</a:t>
            </a:r>
          </a:p>
        </p:txBody>
      </p:sp>
      <p:pic>
        <p:nvPicPr>
          <p:cNvPr id="8" name="Picture 7" descr="icons-suppo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2986" r="72639" b="13819"/>
          <a:stretch/>
        </p:blipFill>
        <p:spPr>
          <a:xfrm>
            <a:off x="914400" y="2925004"/>
            <a:ext cx="1829372" cy="1922392"/>
          </a:xfrm>
          <a:prstGeom prst="rect">
            <a:avLst/>
          </a:prstGeom>
        </p:spPr>
      </p:pic>
      <p:pic>
        <p:nvPicPr>
          <p:cNvPr id="9" name="Picture 8" descr="icons-suppo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1" t="12986" r="41111" b="13819"/>
          <a:stretch/>
        </p:blipFill>
        <p:spPr>
          <a:xfrm>
            <a:off x="3335867" y="2925004"/>
            <a:ext cx="1881049" cy="1922392"/>
          </a:xfrm>
          <a:prstGeom prst="rect">
            <a:avLst/>
          </a:prstGeom>
        </p:spPr>
      </p:pic>
      <p:pic>
        <p:nvPicPr>
          <p:cNvPr id="10" name="Picture 9" descr="icons-suppo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t="23217" r="4722" b="20509"/>
          <a:stretch/>
        </p:blipFill>
        <p:spPr>
          <a:xfrm>
            <a:off x="5871633" y="3193725"/>
            <a:ext cx="2294467" cy="14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FL Fl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L Fl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809092F8F8874C8351FB7BFAC4993A" ma:contentTypeVersion="2" ma:contentTypeDescription="Create a new document." ma:contentTypeScope="" ma:versionID="d963d4842c0fcd3ffc9d1f2a0f6557ec">
  <xsd:schema xmlns:xsd="http://www.w3.org/2001/XMLSchema" xmlns:xs="http://www.w3.org/2001/XMLSchema" xmlns:p="http://schemas.microsoft.com/office/2006/metadata/properties" xmlns:ns2="5ba8cbed-a5ed-4227-ab51-fd731f15a86f" targetNamespace="http://schemas.microsoft.com/office/2006/metadata/properties" ma:root="true" ma:fieldsID="10a09b1629de86aacfe03dc7ba1426e2" ns2:_="">
    <xsd:import namespace="5ba8cbed-a5ed-4227-ab51-fd731f15a86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a8cbed-a5ed-4227-ab51-fd731f15a86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37F1D3-1FD4-4CEE-A707-6E42193185C8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5ba8cbed-a5ed-4227-ab51-fd731f15a86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EE03BC-CE8C-490A-912F-D136F57F0A91}"/>
</file>

<file path=customXml/itemProps3.xml><?xml version="1.0" encoding="utf-8"?>
<ds:datastoreItem xmlns:ds="http://schemas.openxmlformats.org/officeDocument/2006/customXml" ds:itemID="{07700B36-F36E-4515-B9A9-CFCF833CA2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4095</TotalTime>
  <Words>1549</Words>
  <Application>Microsoft Office PowerPoint</Application>
  <PresentationFormat>On-screen Show (4:3)</PresentationFormat>
  <Paragraphs>218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Gotham Book</vt:lpstr>
      <vt:lpstr>Lucida Grande</vt:lpstr>
      <vt:lpstr>FL Flex</vt:lpstr>
      <vt:lpstr>1_FL Flex</vt:lpstr>
      <vt:lpstr>FLORIDAFLEX: MAKING FLORIDA  THE GLOBAL LEADER FOR TALENT</vt:lpstr>
      <vt:lpstr>PowerPoint Presentation</vt:lpstr>
      <vt:lpstr>PowerPoint Presentation</vt:lpstr>
      <vt:lpstr>PowerPoint Presentation</vt:lpstr>
      <vt:lpstr>PowerPoint Presentation</vt:lpstr>
      <vt:lpstr>RECRUITING</vt:lpstr>
      <vt:lpstr>HIRING</vt:lpstr>
      <vt:lpstr>TRAINING</vt:lpstr>
      <vt:lpstr>FLORIDAFLEX SUPPORTS BUSINESSES ON THEIR TERMS:</vt:lpstr>
      <vt:lpstr>FLORIDAFLEX: SHARPENING  FLORIDA’S COMPETITIVE EDGE</vt:lpstr>
      <vt:lpstr>FLORIDAFLEX: SHARPENING  FLORIDA’S COMPETITIVE EDGE</vt:lpstr>
      <vt:lpstr>WE  WELCOME YOUR QUESTIONS</vt:lpstr>
      <vt:lpstr>CONTACT ME:  John Smith 000-000-0000 jsmith@careersourceflorida.com</vt:lpstr>
      <vt:lpstr>Add-ons for a Small Business Audience</vt:lpstr>
      <vt:lpstr>PowerPoint Presentation</vt:lpstr>
      <vt:lpstr>SPECIALIZED ADVANTAGES FOR SMALL BUSINESS SUCCESS:</vt:lpstr>
      <vt:lpstr>Add-ons for an Existing Business Audience</vt:lpstr>
      <vt:lpstr>FLORIDAFLEX: BENEFITS FOR FLORIDA BUSINESSES</vt:lpstr>
      <vt:lpstr>SUPPORTING OUR VALUED FLORIDA BUSINESSES</vt:lpstr>
      <vt:lpstr>FLORIDA BUSINESSES  ARE OUR TOP PRIORITY:  WE LOOK FORWARD TO SUPPORTING YOURS</vt:lpstr>
      <vt:lpstr>Add-ons for a Large Business Audience</vt:lpstr>
      <vt:lpstr>PowerPoint Presentation</vt:lpstr>
      <vt:lpstr>SPECIALIZED ADVANTAGES FOR LARGE BUSINESSES:</vt:lpstr>
      <vt:lpstr>Add-ons for Out-of-State Business Audience </vt:lpstr>
      <vt:lpstr>FLORIDAFLEX: WELCOME TO  BUSINESS-FRIENDLY FLORIDA!</vt:lpstr>
      <vt:lpstr>YOUR #1 ADVANTAGE IN RELOCATING TO FLORIDA</vt:lpstr>
      <vt:lpstr>YOUR BUSINESS IS OUR TOP PRIORITY </vt:lpstr>
    </vt:vector>
  </TitlesOfParts>
  <Manager/>
  <Company>Starmark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Studio</dc:creator>
  <cp:keywords/>
  <dc:description/>
  <cp:lastModifiedBy>Victoria Heller</cp:lastModifiedBy>
  <cp:revision>131</cp:revision>
  <dcterms:created xsi:type="dcterms:W3CDTF">2015-06-18T17:39:37Z</dcterms:created>
  <dcterms:modified xsi:type="dcterms:W3CDTF">2017-02-15T21:25:17Z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0x01010036809092F8F8874C8351FB7BFAC4993A</vt:lpwstr>
  </property>
</Properties>
</file>